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63" r:id="rId2"/>
    <p:sldId id="256" r:id="rId3"/>
    <p:sldId id="258" r:id="rId4"/>
    <p:sldId id="277" r:id="rId5"/>
    <p:sldId id="275" r:id="rId6"/>
    <p:sldId id="257" r:id="rId7"/>
    <p:sldId id="270" r:id="rId8"/>
    <p:sldId id="271" r:id="rId9"/>
    <p:sldId id="272" r:id="rId10"/>
    <p:sldId id="273" r:id="rId11"/>
    <p:sldId id="259" r:id="rId12"/>
    <p:sldId id="265" r:id="rId13"/>
    <p:sldId id="266" r:id="rId14"/>
    <p:sldId id="269" r:id="rId15"/>
    <p:sldId id="287" r:id="rId16"/>
    <p:sldId id="278" r:id="rId17"/>
    <p:sldId id="279" r:id="rId18"/>
    <p:sldId id="280" r:id="rId19"/>
    <p:sldId id="261" r:id="rId20"/>
    <p:sldId id="281" r:id="rId21"/>
    <p:sldId id="282" r:id="rId22"/>
    <p:sldId id="262" r:id="rId23"/>
    <p:sldId id="284" r:id="rId24"/>
    <p:sldId id="264" r:id="rId2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34" autoAdjust="0"/>
    <p:restoredTop sz="94712" autoAdjust="0"/>
  </p:normalViewPr>
  <p:slideViewPr>
    <p:cSldViewPr showGuides="1">
      <p:cViewPr varScale="1">
        <p:scale>
          <a:sx n="100" d="100"/>
          <a:sy n="100" d="100"/>
        </p:scale>
        <p:origin x="-1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02030-EA36-4968-9735-B6691A10CF50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DCF1-D85F-41D1-A0C2-7716EB98F80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8DCF1-D85F-41D1-A0C2-7716EB98F80C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88077F-4A10-4A1E-B161-B8782D901E36}" type="datetimeFigureOut">
              <a:rPr lang="it-IT" smtClean="0"/>
              <a:pPr/>
              <a:t>13/07/2008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D55AA64-EA4D-4789-80F1-AE3442C2A67C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Bar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9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2" Type="http://schemas.openxmlformats.org/officeDocument/2006/relationships/hyperlink" Target="http://it.wikipedia.org/wiki/Immagine:Roma6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hyperlink" Target="http://it.wikipedia.org/wiki/Immagine:1968scuola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omildadurso.it/" TargetMode="External"/><Relationship Id="rId3" Type="http://schemas.openxmlformats.org/officeDocument/2006/relationships/image" Target="../media/image55.png"/><Relationship Id="rId7" Type="http://schemas.openxmlformats.org/officeDocument/2006/relationships/hyperlink" Target="http://www.leggendemetropolitane.net/" TargetMode="External"/><Relationship Id="rId2" Type="http://schemas.openxmlformats.org/officeDocument/2006/relationships/hyperlink" Target="http://www.wikipedia.i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.dsc.unibo.it/" TargetMode="External"/><Relationship Id="rId11" Type="http://schemas.openxmlformats.org/officeDocument/2006/relationships/image" Target="../media/image57.png"/><Relationship Id="rId5" Type="http://schemas.openxmlformats.org/officeDocument/2006/relationships/hyperlink" Target="http://www.italiadonna.it/" TargetMode="External"/><Relationship Id="rId10" Type="http://schemas.openxmlformats.org/officeDocument/2006/relationships/image" Target="../media/image56.png"/><Relationship Id="rId4" Type="http://schemas.openxmlformats.org/officeDocument/2006/relationships/hyperlink" Target="http://www.bibliolab.it/" TargetMode="External"/><Relationship Id="rId9" Type="http://schemas.openxmlformats.org/officeDocument/2006/relationships/hyperlink" Target="http://www.homolaicus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t.wikipedia.org/wiki/Immagine:Apollo_11_bootprint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idx="4294967295"/>
          </p:nvPr>
        </p:nvSpPr>
        <p:spPr>
          <a:xfrm>
            <a:off x="285720" y="12858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9600" dirty="0" smtClean="0"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35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hlinkClick r:id="rId3" action="ppaction://hlinksldjump"/>
              </a:rPr>
              <a:t>1960-1970</a:t>
            </a:r>
            <a:r>
              <a:rPr lang="it-IT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hlinkClick r:id="rId3" action="ppaction://hlinksldjump"/>
              </a:rPr>
              <a:t> </a:t>
            </a:r>
            <a:endParaRPr lang="it-IT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  <a:hlinkClick r:id="rId3" action="ppaction://hlinksldjump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idx="4294967295"/>
          </p:nvPr>
        </p:nvSpPr>
        <p:spPr>
          <a:xfrm>
            <a:off x="457200" y="2468563"/>
            <a:ext cx="8229600" cy="43894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5400" dirty="0" smtClean="0">
                <a:latin typeface="BankGothic Md BT" pitchFamily="34" charset="0"/>
              </a:rPr>
              <a:t>GLI ANNI DELLA RIVOLUZIONE GLOBALE</a:t>
            </a:r>
            <a:endParaRPr lang="it-IT" sz="5400" dirty="0">
              <a:latin typeface="BankGothic Md BT" pitchFamily="34" charset="0"/>
            </a:endParaRPr>
          </a:p>
        </p:txBody>
      </p:sp>
      <p:sp>
        <p:nvSpPr>
          <p:cNvPr id="4" name="CasellaDiTesto 3">
            <a:hlinkClick r:id="rId4" action="ppaction://hlinksldjump"/>
          </p:cNvPr>
          <p:cNvSpPr txBox="1"/>
          <p:nvPr/>
        </p:nvSpPr>
        <p:spPr>
          <a:xfrm>
            <a:off x="142844" y="564357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u="sng" dirty="0" smtClean="0">
                <a:latin typeface="GothicG" pitchFamily="2" charset="0"/>
                <a:cs typeface="GothicG" pitchFamily="2" charset="0"/>
              </a:rPr>
              <a:t>Bibliografia</a:t>
            </a:r>
            <a:endParaRPr lang="it-IT" sz="2400" b="1" u="sng" dirty="0">
              <a:latin typeface="GothicG" pitchFamily="2" charset="0"/>
              <a:cs typeface="GothicG" pitchFamily="2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357950" y="5572140"/>
            <a:ext cx="25619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000" dirty="0" smtClean="0">
                <a:latin typeface="Edwardian Script ITC" pitchFamily="66" charset="0"/>
              </a:rPr>
              <a:t>Isabella </a:t>
            </a:r>
            <a:r>
              <a:rPr lang="it-IT" sz="4000" dirty="0" err="1" smtClean="0">
                <a:latin typeface="Edwardian Script ITC" pitchFamily="66" charset="0"/>
              </a:rPr>
              <a:t>Sorace</a:t>
            </a:r>
            <a:endParaRPr lang="it-IT" sz="4000" dirty="0" smtClean="0">
              <a:latin typeface="Edwardian Script ITC" pitchFamily="66" charset="0"/>
            </a:endParaRPr>
          </a:p>
          <a:p>
            <a:pPr algn="ctr"/>
            <a:r>
              <a:rPr lang="it-IT" sz="2000" dirty="0" smtClean="0">
                <a:latin typeface="Baskerville Old Face" pitchFamily="18" charset="0"/>
              </a:rPr>
              <a:t>V A</a:t>
            </a:r>
          </a:p>
          <a:p>
            <a:pPr algn="ctr"/>
            <a:r>
              <a:rPr lang="it-IT" sz="2000" dirty="0" smtClean="0">
                <a:latin typeface="Baskerville Old Face" pitchFamily="18" charset="0"/>
              </a:rPr>
              <a:t>A. S.  2007/2008</a:t>
            </a:r>
            <a:endParaRPr lang="it-IT" sz="2000" dirty="0">
              <a:latin typeface="Baskerville Old Face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6429396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Liceo scientifico G. Galilei, Caravaggio</a:t>
            </a:r>
          </a:p>
          <a:p>
            <a:endParaRPr lang="it-I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9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it-IT" dirty="0" smtClean="0"/>
              <a:t>Curiosità..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28596" y="1571612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"</a:t>
            </a:r>
            <a:r>
              <a:rPr lang="en-US" i="1" dirty="0" smtClean="0"/>
              <a:t>Here Men From Planet Earth First Set Foot Upon the Moon July 1969 A.D. We Came in Peace For All Mankind</a:t>
            </a:r>
            <a:r>
              <a:rPr lang="en-US" dirty="0" smtClean="0"/>
              <a:t>".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500694" y="1571612"/>
            <a:ext cx="27146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"Qui uomini dal pianeta Terra fecero il primo passo sulla Luna Luglio, 1969 D.C. Siamo venuti in pace per tutta l'umanità". </a:t>
            </a:r>
            <a:endParaRPr lang="it-IT" i="1" dirty="0"/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2357422" y="5643578"/>
            <a:ext cx="2214578" cy="35719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sz="1200" dirty="0" smtClean="0"/>
              <a:t>Rupert </a:t>
            </a:r>
            <a:r>
              <a:rPr lang="it-IT" sz="1200" dirty="0" err="1" smtClean="0"/>
              <a:t>Brooke</a:t>
            </a:r>
            <a:r>
              <a:rPr lang="it-IT" sz="1200" dirty="0" smtClean="0"/>
              <a:t>, 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sz="1200" b="1" dirty="0" smtClean="0"/>
              <a:t>The </a:t>
            </a:r>
            <a:r>
              <a:rPr lang="it-IT" sz="1200" b="1" dirty="0" err="1" smtClean="0"/>
              <a:t>soldier</a:t>
            </a:r>
            <a:r>
              <a:rPr lang="it-IT" sz="1200" b="1" dirty="0" smtClean="0"/>
              <a:t>.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28596" y="4643446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"If I should die, think only this of me: That there's some corner of a foreign field That is forever England."</a:t>
            </a:r>
            <a:r>
              <a:rPr lang="en-US" dirty="0" smtClean="0"/>
              <a:t> 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857752" y="4643446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/>
              <a:t>"Se muoio, pensate solo questo di me: che c'è un angolo in un campo straniero che è per sempre Inghilterra." </a:t>
            </a:r>
            <a:endParaRPr lang="it-IT" i="1" dirty="0"/>
          </a:p>
        </p:txBody>
      </p:sp>
      <p:sp>
        <p:nvSpPr>
          <p:cNvPr id="11" name="Freccia a sinistra 10">
            <a:hlinkClick r:id="rId2" action="ppaction://hlinksldjump"/>
          </p:cNvPr>
          <p:cNvSpPr/>
          <p:nvPr/>
        </p:nvSpPr>
        <p:spPr>
          <a:xfrm>
            <a:off x="285720" y="6357958"/>
            <a:ext cx="714380" cy="285752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000240"/>
            <a:ext cx="2019302" cy="254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pPr algn="ctr"/>
            <a:r>
              <a:rPr lang="it-IT" smtClean="0">
                <a:latin typeface="BankGothic Lt BT" pitchFamily="34" charset="0"/>
              </a:rPr>
              <a:t>Il Gruppo 63</a:t>
            </a:r>
            <a:endParaRPr lang="it-IT">
              <a:latin typeface="BankGothic Lt BT" pitchFamily="34" charset="0"/>
            </a:endParaRPr>
          </a:p>
        </p:txBody>
      </p:sp>
      <p:pic>
        <p:nvPicPr>
          <p:cNvPr id="7" name="Immagine 6" descr="gruppo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000372"/>
            <a:ext cx="5132063" cy="335989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2797529" cy="409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Pagina iniziale 8">
            <a:hlinkClick r:id="rId4" action="ppaction://hlinksldjump" highlightClick="1"/>
          </p:cNvPr>
          <p:cNvSpPr/>
          <p:nvPr/>
        </p:nvSpPr>
        <p:spPr>
          <a:xfrm>
            <a:off x="285720" y="6143644"/>
            <a:ext cx="428628" cy="42862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00298" y="642918"/>
            <a:ext cx="6043626" cy="50006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it-IT" dirty="0" smtClean="0"/>
              <a:t>1956:  a Milano nasce la rivista “Il Verri”</a:t>
            </a:r>
            <a:endParaRPr lang="it-IT" dirty="0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142844" y="1714488"/>
            <a:ext cx="8429684" cy="500066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it-I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1961: </a:t>
            </a:r>
            <a:r>
              <a:rPr kumimoji="0" lang="it-IT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</a:t>
            </a:r>
            <a:r>
              <a:rPr lang="it-IT" sz="2600" dirty="0" err="1" smtClean="0"/>
              <a:t>bblicazione</a:t>
            </a:r>
            <a:r>
              <a:rPr lang="it-IT" sz="2600" dirty="0" smtClean="0"/>
              <a:t> de: “I novissimi. Poesie per gli anni 60” 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Segnaposto contenuto 2"/>
          <p:cNvSpPr txBox="1">
            <a:spLocks/>
          </p:cNvSpPr>
          <p:nvPr/>
        </p:nvSpPr>
        <p:spPr>
          <a:xfrm>
            <a:off x="857224" y="2928934"/>
            <a:ext cx="8429684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1963: a Palermo primo convegno</a:t>
            </a:r>
            <a:r>
              <a:rPr kumimoji="0" lang="it-IT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del “Gruppo 63”</a:t>
            </a: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Segnaposto contenuto 2"/>
          <p:cNvSpPr txBox="1">
            <a:spLocks/>
          </p:cNvSpPr>
          <p:nvPr/>
        </p:nvSpPr>
        <p:spPr>
          <a:xfrm>
            <a:off x="142844" y="4143380"/>
            <a:ext cx="8229600" cy="42862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it-I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1967: nasce il “Quindici”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Segnaposto contenuto 2"/>
          <p:cNvSpPr txBox="1">
            <a:spLocks/>
          </p:cNvSpPr>
          <p:nvPr/>
        </p:nvSpPr>
        <p:spPr>
          <a:xfrm>
            <a:off x="457200" y="5214950"/>
            <a:ext cx="8229600" cy="78581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it-I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1969: la</a:t>
            </a:r>
            <a:r>
              <a:rPr kumimoji="0" lang="it-I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rivista viene travolta dalle contraddizioni interne aperte dalla contestazione studentesca ed operaia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5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pPr algn="ctr"/>
            <a:r>
              <a:rPr lang="it-IT" dirty="0" smtClean="0"/>
              <a:t>GLI OBIETTIVI DEL GRUPPO 63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it-IT" sz="2000" dirty="0" smtClean="0"/>
              <a:t>OBIETTIVI CULTURALI:</a:t>
            </a:r>
          </a:p>
          <a:p>
            <a:pPr algn="ctr">
              <a:buFont typeface="Wingdings" pitchFamily="2" charset="2"/>
              <a:buChar char="Ø"/>
            </a:pPr>
            <a:r>
              <a:rPr lang="it-IT" sz="2000" dirty="0" smtClean="0"/>
              <a:t>Superamento di Neorealismo ed Ermetismo</a:t>
            </a:r>
          </a:p>
          <a:p>
            <a:pPr algn="ctr">
              <a:buNone/>
            </a:pPr>
            <a:endParaRPr lang="it-IT" sz="2000" dirty="0" smtClean="0"/>
          </a:p>
          <a:p>
            <a:pPr algn="ctr">
              <a:buNone/>
            </a:pPr>
            <a:r>
              <a:rPr lang="it-IT" sz="2000" dirty="0" smtClean="0"/>
              <a:t>OBIETTIVI LETTERARI:</a:t>
            </a:r>
          </a:p>
          <a:p>
            <a:pPr algn="ctr">
              <a:buFont typeface="Wingdings" pitchFamily="2" charset="2"/>
              <a:buChar char="Ø"/>
            </a:pPr>
            <a:r>
              <a:rPr lang="it-IT" sz="2000" dirty="0" smtClean="0"/>
              <a:t> Andare oltre il naturalismo</a:t>
            </a:r>
          </a:p>
          <a:p>
            <a:pPr algn="ctr">
              <a:buFont typeface="Wingdings" pitchFamily="2" charset="2"/>
              <a:buChar char="Ø"/>
            </a:pPr>
            <a:endParaRPr lang="it-IT" sz="2000" dirty="0" smtClean="0"/>
          </a:p>
          <a:p>
            <a:pPr algn="ctr">
              <a:buNone/>
            </a:pPr>
            <a:r>
              <a:rPr lang="it-IT" sz="2000" dirty="0" smtClean="0"/>
              <a:t>PROPOSTE PER LA NARRATIVA:</a:t>
            </a:r>
          </a:p>
          <a:p>
            <a:pPr algn="ctr">
              <a:buFont typeface="Wingdings" pitchFamily="2" charset="2"/>
              <a:buChar char="Ø"/>
            </a:pPr>
            <a:r>
              <a:rPr lang="it-IT" sz="2000" dirty="0" smtClean="0"/>
              <a:t>Abbassamento della vicenda</a:t>
            </a:r>
          </a:p>
          <a:p>
            <a:pPr algn="ctr">
              <a:buFont typeface="Wingdings" pitchFamily="2" charset="2"/>
              <a:buChar char="Ø"/>
            </a:pPr>
            <a:r>
              <a:rPr lang="it-IT" sz="2000" dirty="0" smtClean="0"/>
              <a:t>Stile basso e comico, </a:t>
            </a:r>
            <a:r>
              <a:rPr lang="it-IT" sz="2000" i="1" dirty="0" smtClean="0"/>
              <a:t>pastiche</a:t>
            </a:r>
            <a:r>
              <a:rPr lang="it-IT" sz="2000" dirty="0" smtClean="0"/>
              <a:t> linguistico</a:t>
            </a:r>
          </a:p>
          <a:p>
            <a:pPr algn="ctr">
              <a:buFont typeface="Wingdings" pitchFamily="2" charset="2"/>
              <a:buChar char="Ø"/>
            </a:pPr>
            <a:endParaRPr lang="it-IT" sz="2000" dirty="0" smtClean="0"/>
          </a:p>
          <a:p>
            <a:pPr algn="ctr">
              <a:buNone/>
            </a:pPr>
            <a:r>
              <a:rPr lang="it-IT" sz="2000" dirty="0" smtClean="0"/>
              <a:t>MODELLI LETTERARI:</a:t>
            </a:r>
          </a:p>
          <a:p>
            <a:pPr algn="ctr">
              <a:buFont typeface="Wingdings" pitchFamily="2" charset="2"/>
              <a:buChar char="Ø"/>
            </a:pPr>
            <a:r>
              <a:rPr lang="it-IT" sz="2000" dirty="0" smtClean="0"/>
              <a:t>Joyce, Woolf, Pirandello, Svevo</a:t>
            </a:r>
          </a:p>
          <a:p>
            <a:pPr algn="ctr">
              <a:buFont typeface="Wingdings" pitchFamily="2" charset="2"/>
              <a:buChar char="Ø"/>
            </a:pPr>
            <a:endParaRPr lang="it-IT" sz="2000" dirty="0" smtClean="0"/>
          </a:p>
          <a:p>
            <a:pPr algn="ctr">
              <a:buNone/>
            </a:pPr>
            <a:endParaRPr lang="it-IT" sz="2000" dirty="0" smtClean="0"/>
          </a:p>
          <a:p>
            <a:pPr algn="ctr">
              <a:buNone/>
            </a:pPr>
            <a:endParaRPr lang="it-IT" sz="20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357174" y="1643050"/>
            <a:ext cx="8429652" cy="478634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it-IT" sz="1400" b="1" dirty="0" smtClean="0">
                <a:solidFill>
                  <a:schemeClr val="tx1"/>
                </a:solidFill>
              </a:rPr>
              <a:t>Da </a:t>
            </a:r>
            <a:r>
              <a:rPr lang="it-IT" sz="1400" b="1" i="1" dirty="0" smtClean="0">
                <a:solidFill>
                  <a:schemeClr val="tx1"/>
                </a:solidFill>
              </a:rPr>
              <a:t>Purgatorio de l’Inferno </a:t>
            </a:r>
            <a:r>
              <a:rPr lang="it-IT" sz="1400" b="1" dirty="0" smtClean="0">
                <a:solidFill>
                  <a:schemeClr val="tx1"/>
                </a:solidFill>
              </a:rPr>
              <a:t>(1964)</a:t>
            </a:r>
            <a:endParaRPr lang="it-IT" sz="1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it-IT" sz="1400" i="1" dirty="0" smtClean="0">
                <a:solidFill>
                  <a:schemeClr val="tx1"/>
                </a:solidFill>
              </a:rPr>
              <a:t> </a:t>
            </a:r>
            <a:endParaRPr lang="it-IT" sz="1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 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piangi </a:t>
            </a:r>
            <a:r>
              <a:rPr lang="it-IT" sz="1400" dirty="0" err="1" smtClean="0">
                <a:solidFill>
                  <a:schemeClr val="tx1"/>
                </a:solidFill>
              </a:rPr>
              <a:t>piangi</a:t>
            </a:r>
            <a:r>
              <a:rPr lang="it-IT" sz="1400" dirty="0" smtClean="0">
                <a:solidFill>
                  <a:schemeClr val="tx1"/>
                </a:solidFill>
              </a:rPr>
              <a:t>, che ti compero una </a:t>
            </a:r>
            <a:r>
              <a:rPr lang="it-IT" sz="1400" b="1" u="sng" dirty="0" smtClean="0">
                <a:solidFill>
                  <a:schemeClr val="tx1"/>
                </a:solidFill>
              </a:rPr>
              <a:t>lunga spada blu di plastica</a:t>
            </a:r>
            <a:r>
              <a:rPr lang="it-IT" sz="1400" dirty="0" smtClean="0">
                <a:solidFill>
                  <a:schemeClr val="tx1"/>
                </a:solidFill>
              </a:rPr>
              <a:t>, </a:t>
            </a:r>
            <a:r>
              <a:rPr lang="it-IT" sz="1400" b="1" u="sng" dirty="0" smtClean="0">
                <a:solidFill>
                  <a:schemeClr val="tx1"/>
                </a:solidFill>
              </a:rPr>
              <a:t>un frigorifero</a:t>
            </a:r>
          </a:p>
          <a:p>
            <a:pPr>
              <a:buNone/>
            </a:pPr>
            <a:r>
              <a:rPr lang="it-IT" sz="1400" b="1" u="sng" dirty="0" err="1" smtClean="0">
                <a:solidFill>
                  <a:schemeClr val="tx1"/>
                </a:solidFill>
              </a:rPr>
              <a:t>Bosh</a:t>
            </a:r>
            <a:r>
              <a:rPr lang="it-IT" sz="1400" b="1" u="sng" dirty="0" smtClean="0">
                <a:solidFill>
                  <a:schemeClr val="tx1"/>
                </a:solidFill>
              </a:rPr>
              <a:t> in miniatura</a:t>
            </a:r>
            <a:r>
              <a:rPr lang="it-IT" sz="1400" dirty="0" smtClean="0">
                <a:solidFill>
                  <a:schemeClr val="tx1"/>
                </a:solidFill>
              </a:rPr>
              <a:t>, un salvadanaio di terra cotta, un quaderno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con tredici righe, </a:t>
            </a:r>
            <a:r>
              <a:rPr lang="it-IT" sz="1400" b="1" u="sng" dirty="0" smtClean="0">
                <a:solidFill>
                  <a:schemeClr val="tx1"/>
                </a:solidFill>
              </a:rPr>
              <a:t>un’azione della Montecatini</a:t>
            </a:r>
            <a:r>
              <a:rPr lang="it-IT" sz="1400" dirty="0" smtClean="0">
                <a:solidFill>
                  <a:schemeClr val="tx1"/>
                </a:solidFill>
              </a:rPr>
              <a:t>: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                                                                 piangi </a:t>
            </a:r>
            <a:r>
              <a:rPr lang="it-IT" sz="1400" dirty="0" err="1" smtClean="0">
                <a:solidFill>
                  <a:schemeClr val="tx1"/>
                </a:solidFill>
              </a:rPr>
              <a:t>piangi</a:t>
            </a:r>
            <a:r>
              <a:rPr lang="it-IT" sz="1400" dirty="0" smtClean="0">
                <a:solidFill>
                  <a:schemeClr val="tx1"/>
                </a:solidFill>
              </a:rPr>
              <a:t>, che ti compero</a:t>
            </a:r>
          </a:p>
          <a:p>
            <a:pPr>
              <a:buNone/>
            </a:pPr>
            <a:r>
              <a:rPr lang="it-IT" sz="1400" b="1" u="sng" dirty="0" smtClean="0">
                <a:solidFill>
                  <a:schemeClr val="tx1"/>
                </a:solidFill>
              </a:rPr>
              <a:t>una piccola maschera antigas</a:t>
            </a:r>
            <a:r>
              <a:rPr lang="it-IT" sz="1400" dirty="0" smtClean="0">
                <a:solidFill>
                  <a:schemeClr val="tx1"/>
                </a:solidFill>
              </a:rPr>
              <a:t>, un flacone di sciroppo ricostituente,</a:t>
            </a:r>
          </a:p>
          <a:p>
            <a:pPr>
              <a:buNone/>
            </a:pPr>
            <a:r>
              <a:rPr lang="it-IT" sz="1400" b="1" u="sng" dirty="0" smtClean="0">
                <a:solidFill>
                  <a:schemeClr val="tx1"/>
                </a:solidFill>
              </a:rPr>
              <a:t>un robot</a:t>
            </a:r>
            <a:r>
              <a:rPr lang="it-IT" sz="1400" dirty="0" smtClean="0">
                <a:solidFill>
                  <a:schemeClr val="tx1"/>
                </a:solidFill>
              </a:rPr>
              <a:t>, un catechismo con illustrazioni a colori, una carta geografica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con bandierine vittoriose: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                                    piangi </a:t>
            </a:r>
            <a:r>
              <a:rPr lang="it-IT" sz="1400" dirty="0" err="1" smtClean="0">
                <a:solidFill>
                  <a:schemeClr val="tx1"/>
                </a:solidFill>
              </a:rPr>
              <a:t>piangi</a:t>
            </a:r>
            <a:r>
              <a:rPr lang="it-IT" sz="1400" dirty="0" smtClean="0">
                <a:solidFill>
                  <a:schemeClr val="tx1"/>
                </a:solidFill>
              </a:rPr>
              <a:t>, che ti compero un grosso capidoglio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di gomma piuma, un albero di Natale, un pirata con una gamba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di legno, un coltello a serramanico, </a:t>
            </a:r>
            <a:r>
              <a:rPr lang="it-IT" sz="1400" b="1" u="sng" dirty="0" smtClean="0">
                <a:solidFill>
                  <a:schemeClr val="tx1"/>
                </a:solidFill>
              </a:rPr>
              <a:t>una bella scheggia di una bella</a:t>
            </a:r>
          </a:p>
          <a:p>
            <a:pPr>
              <a:buNone/>
            </a:pPr>
            <a:r>
              <a:rPr lang="it-IT" sz="1400" b="1" u="sng" dirty="0" smtClean="0">
                <a:solidFill>
                  <a:schemeClr val="tx1"/>
                </a:solidFill>
              </a:rPr>
              <a:t>bomba a mano</a:t>
            </a:r>
            <a:r>
              <a:rPr lang="it-IT" sz="1400" dirty="0" smtClean="0">
                <a:solidFill>
                  <a:schemeClr val="tx1"/>
                </a:solidFill>
              </a:rPr>
              <a:t>: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                       piangi </a:t>
            </a:r>
            <a:r>
              <a:rPr lang="it-IT" sz="1400" dirty="0" err="1" smtClean="0">
                <a:solidFill>
                  <a:schemeClr val="tx1"/>
                </a:solidFill>
              </a:rPr>
              <a:t>piangi</a:t>
            </a:r>
            <a:r>
              <a:rPr lang="it-IT" sz="1400" dirty="0" smtClean="0">
                <a:solidFill>
                  <a:schemeClr val="tx1"/>
                </a:solidFill>
              </a:rPr>
              <a:t>, che ti compero </a:t>
            </a:r>
            <a:r>
              <a:rPr lang="it-IT" sz="1400" b="1" u="sng" dirty="0" smtClean="0">
                <a:solidFill>
                  <a:schemeClr val="tx1"/>
                </a:solidFill>
              </a:rPr>
              <a:t>tanti francobolli</a:t>
            </a:r>
          </a:p>
          <a:p>
            <a:pPr>
              <a:buNone/>
            </a:pPr>
            <a:r>
              <a:rPr lang="it-IT" sz="1400" b="1" u="sng" dirty="0" smtClean="0">
                <a:solidFill>
                  <a:schemeClr val="tx1"/>
                </a:solidFill>
              </a:rPr>
              <a:t>dell’Algeria francese</a:t>
            </a:r>
            <a:r>
              <a:rPr lang="it-IT" sz="1400" dirty="0" smtClean="0">
                <a:solidFill>
                  <a:schemeClr val="tx1"/>
                </a:solidFill>
              </a:rPr>
              <a:t>, tanti succhi di frutta, tante teste di legno,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tante teste di moro, tante teste di morto: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                                                           oh ridi </a:t>
            </a:r>
            <a:r>
              <a:rPr lang="it-IT" sz="1400" dirty="0" err="1" smtClean="0">
                <a:solidFill>
                  <a:schemeClr val="tx1"/>
                </a:solidFill>
              </a:rPr>
              <a:t>ridi</a:t>
            </a:r>
            <a:r>
              <a:rPr lang="it-IT" sz="1400" dirty="0" smtClean="0">
                <a:solidFill>
                  <a:schemeClr val="tx1"/>
                </a:solidFill>
              </a:rPr>
              <a:t>, che ti compero</a:t>
            </a:r>
          </a:p>
          <a:p>
            <a:pPr>
              <a:buNone/>
            </a:pPr>
            <a:r>
              <a:rPr lang="it-IT" sz="1400" b="1" u="sng" dirty="0" smtClean="0">
                <a:solidFill>
                  <a:schemeClr val="tx1"/>
                </a:solidFill>
              </a:rPr>
              <a:t>un fratellino</a:t>
            </a:r>
            <a:r>
              <a:rPr lang="it-IT" sz="1400" dirty="0" smtClean="0">
                <a:solidFill>
                  <a:schemeClr val="tx1"/>
                </a:solidFill>
              </a:rPr>
              <a:t>: che così tu lo chiami per nome: che così tu lo chiami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Michele.</a:t>
            </a:r>
          </a:p>
          <a:p>
            <a:pPr>
              <a:buNone/>
            </a:pPr>
            <a:r>
              <a:rPr lang="it-IT" sz="1400" dirty="0" smtClean="0">
                <a:solidFill>
                  <a:schemeClr val="tx1"/>
                </a:solidFill>
              </a:rPr>
              <a:t> </a:t>
            </a:r>
          </a:p>
          <a:p>
            <a:pPr algn="ctr"/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pPr algn="ctr"/>
            <a:r>
              <a:rPr lang="it-IT" dirty="0" smtClean="0"/>
              <a:t>EDOARDO SANGUINETI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285860"/>
            <a:ext cx="22860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Freccia a sinistra 4">
            <a:hlinkClick r:id="rId3" action="ppaction://hlinksldjump"/>
          </p:cNvPr>
          <p:cNvSpPr/>
          <p:nvPr/>
        </p:nvSpPr>
        <p:spPr>
          <a:xfrm>
            <a:off x="285720" y="6357958"/>
            <a:ext cx="714380" cy="285752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gina iniziale 7">
            <a:hlinkClick r:id="rId2" action="ppaction://hlinksldjump" highlightClick="1"/>
          </p:cNvPr>
          <p:cNvSpPr/>
          <p:nvPr/>
        </p:nvSpPr>
        <p:spPr>
          <a:xfrm>
            <a:off x="285720" y="6143644"/>
            <a:ext cx="428628" cy="42862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Picture 10" descr="souperdres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572132" y="1857364"/>
            <a:ext cx="2790679" cy="3570291"/>
          </a:xfrm>
          <a:prstGeom prst="rect">
            <a:avLst/>
          </a:prstGeom>
          <a:noFill/>
          <a:ln/>
        </p:spPr>
      </p:pic>
      <p:pic>
        <p:nvPicPr>
          <p:cNvPr id="10" name="Immagine 1" descr="F:\Tesina\boom economico\GLI ANNI DEL BOOM_file\abito_mondri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500174"/>
            <a:ext cx="1712278" cy="464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magine 10" descr="http://www.bibliolab.it/boom_ciosf/imm/blow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071810"/>
            <a:ext cx="2019304" cy="171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magine 6" descr="http://www.bibliolab.it/boom_ciosf/imm/bocca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1928802"/>
            <a:ext cx="1847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3905611"/>
            <a:ext cx="2000264" cy="295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itolo 13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/>
          <a:p>
            <a:pPr algn="ctr"/>
            <a:r>
              <a:rPr lang="it-IT" dirty="0" smtClean="0">
                <a:latin typeface="BankGothic Md BT" pitchFamily="34" charset="0"/>
              </a:rPr>
              <a:t>Arte, Moda e Design</a:t>
            </a:r>
            <a:endParaRPr lang="it-IT" dirty="0">
              <a:latin typeface="BankGothic Md BT" pitchFamily="34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0034" y="500042"/>
            <a:ext cx="8472518" cy="857256"/>
          </a:xfrm>
        </p:spPr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Char char="Ø"/>
            </a:pPr>
            <a:r>
              <a:rPr lang="it-IT" dirty="0" smtClean="0"/>
              <a:t>anche nel campo dell'arte prevale la tendenza a rompere con il vecchio e a ricercare il nuovo</a:t>
            </a:r>
            <a:endParaRPr lang="it-IT" dirty="0"/>
          </a:p>
        </p:txBody>
      </p:sp>
      <p:cxnSp>
        <p:nvCxnSpPr>
          <p:cNvPr id="6" name="Connettore 2 5"/>
          <p:cNvCxnSpPr/>
          <p:nvPr/>
        </p:nvCxnSpPr>
        <p:spPr>
          <a:xfrm rot="5400000">
            <a:off x="4358480" y="1427942"/>
            <a:ext cx="42862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1571604" y="1571612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desiderio di superamento  della netta divisione tra la cosiddetta cultura "alta" e quella "bassa"</a:t>
            </a:r>
            <a:endParaRPr lang="it-IT" dirty="0"/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335741" y="2571744"/>
            <a:ext cx="8472518" cy="85725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it-IT" sz="2600" dirty="0" smtClean="0"/>
              <a:t>p</a:t>
            </a:r>
            <a:r>
              <a:rPr kumimoji="0" lang="it-IT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rotagonista</a:t>
            </a:r>
            <a:r>
              <a:rPr kumimoji="0" lang="it-I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indiscusso di questa</a:t>
            </a:r>
            <a:r>
              <a:rPr kumimoji="0" lang="it-I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nuova tendenza è </a:t>
            </a:r>
            <a:r>
              <a:rPr kumimoji="0" lang="it-IT" sz="26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Andy Warhol</a:t>
            </a:r>
            <a:r>
              <a:rPr kumimoji="0" lang="it-IT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rappresentante della </a:t>
            </a:r>
            <a:r>
              <a:rPr kumimoji="0" lang="it-IT" sz="26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Pop Art</a:t>
            </a:r>
            <a:endParaRPr kumimoji="0" lang="it-IT" sz="26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714752"/>
            <a:ext cx="152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429000"/>
            <a:ext cx="2393851" cy="249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3571876"/>
            <a:ext cx="1845234" cy="192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it-IT" dirty="0" smtClean="0"/>
              <a:t>La moda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1800" dirty="0" smtClean="0"/>
              <a:t>negli anni '60 i confini tra arte e moda diventano confusi</a:t>
            </a:r>
          </a:p>
          <a:p>
            <a:pPr lvl="1">
              <a:buFont typeface="Wingdings" pitchFamily="2" charset="2"/>
              <a:buChar char="Ø"/>
            </a:pPr>
            <a:r>
              <a:rPr lang="it-IT" sz="1600" dirty="0" smtClean="0"/>
              <a:t>1966- 67: Andy Warhol progetto di mini- abito</a:t>
            </a:r>
          </a:p>
          <a:p>
            <a:pPr lvl="1">
              <a:buFont typeface="Wingdings" pitchFamily="2" charset="2"/>
              <a:buChar char="Ø"/>
            </a:pPr>
            <a:endParaRPr lang="it-IT" sz="1600" dirty="0" smtClean="0"/>
          </a:p>
          <a:p>
            <a:pPr lvl="1">
              <a:buFont typeface="Wingdings" pitchFamily="2" charset="2"/>
              <a:buChar char="Ø"/>
            </a:pPr>
            <a:r>
              <a:rPr lang="it-IT" sz="1600" dirty="0" smtClean="0"/>
              <a:t>abiti come fossero opere d'arte</a:t>
            </a:r>
          </a:p>
          <a:p>
            <a:pPr lvl="1">
              <a:buFont typeface="Wingdings" pitchFamily="2" charset="2"/>
              <a:buChar char="Ø"/>
            </a:pPr>
            <a:endParaRPr lang="it-IT" sz="1600" dirty="0" smtClean="0"/>
          </a:p>
          <a:p>
            <a:pPr lvl="1">
              <a:buFont typeface="Wingdings" pitchFamily="2" charset="2"/>
              <a:buChar char="Ø"/>
            </a:pPr>
            <a:r>
              <a:rPr lang="it-IT" sz="1600" dirty="0" smtClean="0"/>
              <a:t>nuovi motivi saccheggiando la pop art e l'op art</a:t>
            </a:r>
          </a:p>
          <a:p>
            <a:pPr lvl="1">
              <a:buFont typeface="Wingdings" pitchFamily="2" charset="2"/>
              <a:buChar char="Ø"/>
            </a:pPr>
            <a:endParaRPr lang="it-IT" sz="1600" dirty="0" smtClean="0"/>
          </a:p>
          <a:p>
            <a:pPr lvl="1">
              <a:buFont typeface="Wingdings" pitchFamily="2" charset="2"/>
              <a:buChar char="Ø"/>
            </a:pPr>
            <a:r>
              <a:rPr lang="it-IT" sz="1600" dirty="0" smtClean="0"/>
              <a:t>uso di forme come cerchi, quadrati e spirali</a:t>
            </a:r>
          </a:p>
          <a:p>
            <a:pPr lvl="1">
              <a:buFont typeface="Wingdings" pitchFamily="2" charset="2"/>
              <a:buChar char="Ø"/>
            </a:pPr>
            <a:endParaRPr lang="it-IT" sz="1300" dirty="0" smtClean="0"/>
          </a:p>
        </p:txBody>
      </p:sp>
      <p:pic>
        <p:nvPicPr>
          <p:cNvPr id="4" name="Immagine 2" descr="F:\Tesina\boom economico\GLI ANNI DEL BOOM_file\abito_pomodo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46" y="785794"/>
            <a:ext cx="2643154" cy="4258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929066"/>
            <a:ext cx="170135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4429132"/>
            <a:ext cx="235744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3857628"/>
            <a:ext cx="2071702" cy="280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071942"/>
            <a:ext cx="17526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pPr algn="ctr"/>
            <a:r>
              <a:rPr lang="it-IT" smtClean="0"/>
              <a:t>Il design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63626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it-IT" dirty="0" smtClean="0"/>
              <a:t>l’arredamento subisce grandi trasformazioni, collegate alla ristrutturazione complessiva degli spazi domestici</a:t>
            </a:r>
            <a:endParaRPr lang="it-IT" dirty="0"/>
          </a:p>
        </p:txBody>
      </p:sp>
      <p:cxnSp>
        <p:nvCxnSpPr>
          <p:cNvPr id="9" name="Connettore 2 8"/>
          <p:cNvCxnSpPr/>
          <p:nvPr/>
        </p:nvCxnSpPr>
        <p:spPr>
          <a:xfrm rot="5400000">
            <a:off x="3536149" y="2536025"/>
            <a:ext cx="92869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0" y="3105834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Font typeface="Wingdings" pitchFamily="2" charset="2"/>
              <a:buChar char="Ø"/>
            </a:pPr>
            <a:r>
              <a:rPr lang="it-IT" sz="2200" dirty="0" smtClean="0"/>
              <a:t> nuovo stile di arredamento per la casa e per l'ufficio utilizzante materiali come </a:t>
            </a:r>
            <a:r>
              <a:rPr lang="it-IT" sz="2200" b="1" dirty="0" smtClean="0"/>
              <a:t>l'acciaio, il cromo, la plastica e fibre di vetro</a:t>
            </a:r>
            <a:endParaRPr lang="it-IT" sz="2200" dirty="0" smtClean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457200" y="4429132"/>
            <a:ext cx="8229600" cy="357190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</a:pPr>
            <a:r>
              <a:rPr lang="it-IT" sz="2400" dirty="0" smtClean="0"/>
              <a:t>ruolo individuale dei </a:t>
            </a:r>
            <a:r>
              <a:rPr lang="it-IT" sz="2400" dirty="0" err="1" smtClean="0"/>
              <a:t>designers</a:t>
            </a:r>
            <a:r>
              <a:rPr lang="it-IT" sz="2400" dirty="0" smtClean="0"/>
              <a:t>.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980558"/>
            <a:ext cx="2357422" cy="287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990254"/>
            <a:ext cx="1685930" cy="186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0403" y="1571612"/>
            <a:ext cx="1493597" cy="161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Freccia a sinistra 21">
            <a:hlinkClick r:id="rId5" action="ppaction://hlinksldjump"/>
          </p:cNvPr>
          <p:cNvSpPr/>
          <p:nvPr/>
        </p:nvSpPr>
        <p:spPr>
          <a:xfrm>
            <a:off x="357158" y="6357958"/>
            <a:ext cx="714380" cy="285752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mtClean="0">
                <a:latin typeface="BankGothic Lt BT" pitchFamily="34" charset="0"/>
              </a:rPr>
              <a:t>The Beatles</a:t>
            </a:r>
            <a:endParaRPr lang="it-IT">
              <a:latin typeface="BankGothic Lt BT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21655"/>
            <a:ext cx="2643206" cy="3738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3429000"/>
            <a:ext cx="3500462" cy="310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3143248"/>
            <a:ext cx="2807184" cy="338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1428736"/>
            <a:ext cx="406303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Pagina iniziale 8">
            <a:hlinkClick r:id="rId6" action="ppaction://hlinksldjump" highlightClick="1"/>
          </p:cNvPr>
          <p:cNvSpPr/>
          <p:nvPr/>
        </p:nvSpPr>
        <p:spPr>
          <a:xfrm>
            <a:off x="285720" y="6143644"/>
            <a:ext cx="428628" cy="42862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AutoShape 29"/>
          <p:cNvSpPr>
            <a:spLocks noChangeArrowheads="1"/>
          </p:cNvSpPr>
          <p:nvPr/>
        </p:nvSpPr>
        <p:spPr bwMode="auto">
          <a:xfrm>
            <a:off x="56675" y="1552575"/>
            <a:ext cx="1834017" cy="704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nkGothic Lt BT" pitchFamily="34" charset="0"/>
              </a:rPr>
              <a:t>La Rivoluzione economica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4" name="AutoShape 30"/>
          <p:cNvSpPr>
            <a:spLocks noChangeArrowheads="1"/>
          </p:cNvSpPr>
          <p:nvPr/>
        </p:nvSpPr>
        <p:spPr bwMode="auto">
          <a:xfrm>
            <a:off x="2786050" y="5214950"/>
            <a:ext cx="2177282" cy="78581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nkGothic Lt BT" pitchFamily="34" charset="0"/>
              </a:rPr>
              <a:t>La Rivoluzione giovanile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5" name="AutoShape 31"/>
          <p:cNvSpPr>
            <a:spLocks noChangeArrowheads="1"/>
          </p:cNvSpPr>
          <p:nvPr/>
        </p:nvSpPr>
        <p:spPr bwMode="auto">
          <a:xfrm>
            <a:off x="785786" y="3214686"/>
            <a:ext cx="1834017" cy="704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nkGothic Lt BT" pitchFamily="34" charset="0"/>
              </a:rPr>
              <a:t>La Rivoluzione tecnologica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6" name="AutoShape 32"/>
          <p:cNvSpPr>
            <a:spLocks noChangeArrowheads="1"/>
          </p:cNvSpPr>
          <p:nvPr/>
        </p:nvSpPr>
        <p:spPr bwMode="auto">
          <a:xfrm>
            <a:off x="5072066" y="3286124"/>
            <a:ext cx="1834017" cy="704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nkGothic Lt BT" pitchFamily="34" charset="0"/>
              </a:rPr>
              <a:t>La Rivoluzione dell’arte e del design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7" name="AutoShape 33"/>
          <p:cNvSpPr>
            <a:spLocks noChangeArrowheads="1"/>
          </p:cNvSpPr>
          <p:nvPr/>
        </p:nvSpPr>
        <p:spPr bwMode="auto">
          <a:xfrm>
            <a:off x="3143240" y="1928802"/>
            <a:ext cx="1834017" cy="704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nkGothic Lt BT" pitchFamily="34" charset="0"/>
              </a:rPr>
              <a:t>La Rivoluzione del testo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8" name="AutoShape 34"/>
          <p:cNvSpPr>
            <a:spLocks noChangeArrowheads="1"/>
          </p:cNvSpPr>
          <p:nvPr/>
        </p:nvSpPr>
        <p:spPr bwMode="auto">
          <a:xfrm>
            <a:off x="7072330" y="2285992"/>
            <a:ext cx="1834017" cy="7048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nkGothic Lt BT" pitchFamily="34" charset="0"/>
              </a:rPr>
              <a:t>The musical Revolution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9" name="AutoShape 35"/>
          <p:cNvSpPr>
            <a:spLocks noChangeArrowheads="1"/>
          </p:cNvSpPr>
          <p:nvPr/>
        </p:nvSpPr>
        <p:spPr bwMode="auto">
          <a:xfrm rot="2715221">
            <a:off x="1676795" y="594492"/>
            <a:ext cx="238125" cy="1122969"/>
          </a:xfrm>
          <a:prstGeom prst="downArrow">
            <a:avLst>
              <a:gd name="adj1" fmla="val 50000"/>
              <a:gd name="adj2" fmla="val 114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60" name="AutoShape 36"/>
          <p:cNvSpPr>
            <a:spLocks noChangeArrowheads="1"/>
          </p:cNvSpPr>
          <p:nvPr/>
        </p:nvSpPr>
        <p:spPr bwMode="auto">
          <a:xfrm rot="930034">
            <a:off x="2372707" y="884882"/>
            <a:ext cx="245189" cy="2359025"/>
          </a:xfrm>
          <a:prstGeom prst="downArrow">
            <a:avLst>
              <a:gd name="adj1" fmla="val 50000"/>
              <a:gd name="adj2" fmla="val 247667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61" name="AutoShape 37"/>
          <p:cNvSpPr>
            <a:spLocks noChangeArrowheads="1"/>
          </p:cNvSpPr>
          <p:nvPr/>
        </p:nvSpPr>
        <p:spPr bwMode="auto">
          <a:xfrm>
            <a:off x="3929058" y="857232"/>
            <a:ext cx="245189" cy="1090612"/>
          </a:xfrm>
          <a:prstGeom prst="downArrow">
            <a:avLst>
              <a:gd name="adj1" fmla="val 50000"/>
              <a:gd name="adj2" fmla="val 1145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62" name="AutoShape 38"/>
          <p:cNvSpPr>
            <a:spLocks noChangeArrowheads="1"/>
          </p:cNvSpPr>
          <p:nvPr/>
        </p:nvSpPr>
        <p:spPr bwMode="auto">
          <a:xfrm rot="20960171">
            <a:off x="5603366" y="642489"/>
            <a:ext cx="245189" cy="2676795"/>
          </a:xfrm>
          <a:prstGeom prst="downArrow">
            <a:avLst>
              <a:gd name="adj1" fmla="val 50000"/>
              <a:gd name="adj2" fmla="val 248548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63" name="AutoShape 39"/>
          <p:cNvSpPr>
            <a:spLocks noChangeArrowheads="1"/>
          </p:cNvSpPr>
          <p:nvPr/>
        </p:nvSpPr>
        <p:spPr bwMode="auto">
          <a:xfrm rot="-1662691">
            <a:off x="7018008" y="831905"/>
            <a:ext cx="245189" cy="1514475"/>
          </a:xfrm>
          <a:prstGeom prst="downArrow">
            <a:avLst>
              <a:gd name="adj1" fmla="val 50000"/>
              <a:gd name="adj2" fmla="val 159000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64" name="Oval 4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2844" y="2500306"/>
            <a:ext cx="1957398" cy="381000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Il Boom economico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65" name="AutoShape 41"/>
          <p:cNvCxnSpPr>
            <a:cxnSpLocks noChangeShapeType="1"/>
          </p:cNvCxnSpPr>
          <p:nvPr/>
        </p:nvCxnSpPr>
        <p:spPr bwMode="auto">
          <a:xfrm rot="5400000">
            <a:off x="790555" y="2376487"/>
            <a:ext cx="23812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066" name="Oval 4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0034" y="4071942"/>
            <a:ext cx="2314588" cy="381000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Lo sbarco sulla Luna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67" name="AutoShape 43"/>
          <p:cNvCxnSpPr>
            <a:cxnSpLocks noChangeShapeType="1"/>
          </p:cNvCxnSpPr>
          <p:nvPr/>
        </p:nvCxnSpPr>
        <p:spPr bwMode="auto">
          <a:xfrm rot="5400000">
            <a:off x="3953665" y="2761451"/>
            <a:ext cx="23812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068" name="Oval 4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928926" y="2857496"/>
            <a:ext cx="2314588" cy="381000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Il Gruppo 63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69" name="AutoShape 45"/>
          <p:cNvCxnSpPr>
            <a:cxnSpLocks noChangeShapeType="1"/>
          </p:cNvCxnSpPr>
          <p:nvPr/>
        </p:nvCxnSpPr>
        <p:spPr bwMode="auto">
          <a:xfrm rot="5400000">
            <a:off x="1504930" y="4014787"/>
            <a:ext cx="23812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070" name="Oval 4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143768" y="3238500"/>
            <a:ext cx="1857388" cy="381000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The Beatles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71" name="AutoShape 47"/>
          <p:cNvCxnSpPr>
            <a:cxnSpLocks noChangeShapeType="1"/>
          </p:cNvCxnSpPr>
          <p:nvPr/>
        </p:nvCxnSpPr>
        <p:spPr bwMode="auto">
          <a:xfrm rot="5400000">
            <a:off x="5882491" y="4118773"/>
            <a:ext cx="23812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072" name="Oval 4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857752" y="4214818"/>
            <a:ext cx="2286016" cy="381000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Arte, moda e design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73" name="AutoShape 49"/>
          <p:cNvCxnSpPr>
            <a:cxnSpLocks noChangeShapeType="1"/>
          </p:cNvCxnSpPr>
          <p:nvPr/>
        </p:nvCxnSpPr>
        <p:spPr bwMode="auto">
          <a:xfrm rot="5400000">
            <a:off x="8048605" y="3132137"/>
            <a:ext cx="23812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074" name="Oval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643174" y="6215082"/>
            <a:ext cx="2314588" cy="452438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La scuola di Francoforte e il</a:t>
            </a:r>
            <a:r>
              <a:rPr kumimoji="0" lang="it-IT" sz="11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Sessantotto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75" name="AutoShape 51"/>
          <p:cNvCxnSpPr>
            <a:cxnSpLocks noChangeShapeType="1"/>
          </p:cNvCxnSpPr>
          <p:nvPr/>
        </p:nvCxnSpPr>
        <p:spPr bwMode="auto">
          <a:xfrm rot="5400000">
            <a:off x="3739351" y="6119037"/>
            <a:ext cx="23812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076" name="AutoShape 52"/>
          <p:cNvCxnSpPr>
            <a:cxnSpLocks noChangeShapeType="1"/>
          </p:cNvCxnSpPr>
          <p:nvPr/>
        </p:nvCxnSpPr>
        <p:spPr bwMode="auto">
          <a:xfrm>
            <a:off x="428596" y="4929198"/>
            <a:ext cx="7786742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77" name="AutoShape 53"/>
          <p:cNvCxnSpPr>
            <a:cxnSpLocks noChangeShapeType="1"/>
            <a:stCxn id="1064" idx="3"/>
          </p:cNvCxnSpPr>
          <p:nvPr/>
        </p:nvCxnSpPr>
        <p:spPr bwMode="auto">
          <a:xfrm rot="5400000">
            <a:off x="-622796" y="3876905"/>
            <a:ext cx="2103690" cy="90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078" name="AutoShape 54"/>
          <p:cNvCxnSpPr>
            <a:cxnSpLocks noChangeShapeType="1"/>
          </p:cNvCxnSpPr>
          <p:nvPr/>
        </p:nvCxnSpPr>
        <p:spPr bwMode="auto">
          <a:xfrm rot="5400000">
            <a:off x="7526317" y="4273550"/>
            <a:ext cx="1282700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079" name="AutoShape 55"/>
          <p:cNvCxnSpPr>
            <a:cxnSpLocks noChangeShapeType="1"/>
          </p:cNvCxnSpPr>
          <p:nvPr/>
        </p:nvCxnSpPr>
        <p:spPr bwMode="auto">
          <a:xfrm rot="5400000">
            <a:off x="3251990" y="4106068"/>
            <a:ext cx="164147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080" name="AutoShape 56"/>
          <p:cNvCxnSpPr>
            <a:cxnSpLocks noChangeShapeType="1"/>
          </p:cNvCxnSpPr>
          <p:nvPr/>
        </p:nvCxnSpPr>
        <p:spPr bwMode="auto">
          <a:xfrm rot="5400000">
            <a:off x="1457305" y="4672012"/>
            <a:ext cx="333375" cy="15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081" name="AutoShape 57"/>
          <p:cNvCxnSpPr>
            <a:cxnSpLocks noChangeShapeType="1"/>
          </p:cNvCxnSpPr>
          <p:nvPr/>
        </p:nvCxnSpPr>
        <p:spPr bwMode="auto">
          <a:xfrm rot="16200000" flipH="1">
            <a:off x="5854327" y="4789879"/>
            <a:ext cx="292907" cy="4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082" name="AutoShape 58"/>
          <p:cNvCxnSpPr>
            <a:cxnSpLocks noChangeShapeType="1"/>
          </p:cNvCxnSpPr>
          <p:nvPr/>
        </p:nvCxnSpPr>
        <p:spPr bwMode="auto">
          <a:xfrm rot="16200000" flipH="1">
            <a:off x="3714746" y="5072071"/>
            <a:ext cx="285749" cy="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2000232" y="214290"/>
            <a:ext cx="4948255" cy="76678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lba Super" pitchFamily="2" charset="0"/>
              </a:rPr>
              <a:t>LE RIVOLUZIONI DEGLI ANNI 60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50"/>
                            </p:stCondLst>
                            <p:childTnLst>
                              <p:par>
                                <p:cTn id="5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50"/>
                            </p:stCondLst>
                            <p:childTnLst>
                              <p:par>
                                <p:cTn id="9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100"/>
                            </p:stCondLst>
                            <p:childTnLst>
                              <p:par>
                                <p:cTn id="9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3" grpId="0" animBg="1"/>
      <p:bldP spid="1054" grpId="0" animBg="1"/>
      <p:bldP spid="1055" grpId="0" animBg="1"/>
      <p:bldP spid="1056" grpId="0" animBg="1"/>
      <p:bldP spid="1057" grpId="0" animBg="1"/>
      <p:bldP spid="1058" grpId="0" animBg="1"/>
      <p:bldP spid="1059" grpId="0" animBg="1"/>
      <p:bldP spid="1060" grpId="0" animBg="1"/>
      <p:bldP spid="1061" grpId="0" animBg="1"/>
      <p:bldP spid="1062" grpId="0" animBg="1"/>
      <p:bldP spid="1063" grpId="0" animBg="1"/>
      <p:bldP spid="1064" grpId="0" animBg="1"/>
      <p:bldP spid="1066" grpId="0" animBg="1"/>
      <p:bldP spid="1068" grpId="0" animBg="1"/>
      <p:bldP spid="1070" grpId="0" animBg="1"/>
      <p:bldP spid="1072" grpId="0" animBg="1"/>
      <p:bldP spid="1074" grpId="0" animBg="1"/>
      <p:bldP spid="105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2800" dirty="0" err="1" smtClean="0"/>
              <a:t>members</a:t>
            </a:r>
            <a:r>
              <a:rPr lang="it-IT" sz="2800" dirty="0" smtClean="0"/>
              <a:t>: John Lennon, Paul Mc </a:t>
            </a:r>
            <a:r>
              <a:rPr lang="it-IT" sz="2800" dirty="0" err="1" smtClean="0"/>
              <a:t>Cartney</a:t>
            </a:r>
            <a:r>
              <a:rPr lang="it-IT" sz="2800" dirty="0" smtClean="0"/>
              <a:t>, George Harrison and Ringo Star</a:t>
            </a:r>
            <a:endParaRPr lang="it-IT" sz="2800" b="1" dirty="0" smtClean="0"/>
          </a:p>
          <a:p>
            <a:pPr>
              <a:buFont typeface="Wingdings" pitchFamily="2" charset="2"/>
              <a:buChar char="Ø"/>
            </a:pPr>
            <a:endParaRPr lang="it-IT" sz="2800" b="1" dirty="0" smtClean="0"/>
          </a:p>
          <a:p>
            <a:pPr>
              <a:buFont typeface="Wingdings" pitchFamily="2" charset="2"/>
              <a:buChar char="Ø"/>
            </a:pPr>
            <a:r>
              <a:rPr lang="it-IT" sz="2800" dirty="0" err="1" smtClean="0"/>
              <a:t>revolution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</a:t>
            </a:r>
            <a:r>
              <a:rPr lang="it-IT" sz="2800" dirty="0" err="1" smtClean="0"/>
              <a:t>music</a:t>
            </a:r>
            <a:r>
              <a:rPr lang="it-IT" sz="2800" dirty="0" smtClean="0"/>
              <a:t>, fashion and </a:t>
            </a:r>
            <a:r>
              <a:rPr lang="it-IT" sz="2800" dirty="0" err="1" smtClean="0"/>
              <a:t>lifestyle</a:t>
            </a:r>
            <a:endParaRPr lang="it-IT" sz="2800" dirty="0" smtClean="0"/>
          </a:p>
          <a:p>
            <a:pPr>
              <a:buFont typeface="Wingdings" pitchFamily="2" charset="2"/>
              <a:buChar char="Ø"/>
            </a:pPr>
            <a:endParaRPr lang="it-IT" sz="2800" dirty="0" smtClean="0"/>
          </a:p>
          <a:p>
            <a:pPr>
              <a:buFont typeface="Wingdings" pitchFamily="2" charset="2"/>
              <a:buChar char="Ø"/>
            </a:pPr>
            <a:r>
              <a:rPr lang="it-IT" sz="2800" dirty="0" err="1" smtClean="0"/>
              <a:t>their</a:t>
            </a:r>
            <a:r>
              <a:rPr lang="it-IT" sz="2800" dirty="0" smtClean="0"/>
              <a:t> </a:t>
            </a:r>
            <a:r>
              <a:rPr lang="it-IT" sz="2800" dirty="0" err="1" smtClean="0"/>
              <a:t>influence</a:t>
            </a:r>
            <a:r>
              <a:rPr lang="it-IT" sz="2800" dirty="0" smtClean="0"/>
              <a:t> </a:t>
            </a:r>
            <a:r>
              <a:rPr lang="it-IT" sz="2800" dirty="0" err="1" smtClean="0"/>
              <a:t>was</a:t>
            </a:r>
            <a:r>
              <a:rPr lang="it-IT" sz="2800" dirty="0" smtClean="0"/>
              <a:t> </a:t>
            </a:r>
            <a:r>
              <a:rPr lang="it-IT" sz="2800" dirty="0" err="1" smtClean="0"/>
              <a:t>extended</a:t>
            </a:r>
            <a:r>
              <a:rPr lang="it-IT" sz="2800" dirty="0" smtClean="0"/>
              <a:t> </a:t>
            </a:r>
            <a:r>
              <a:rPr lang="it-IT" sz="2800" dirty="0" err="1" smtClean="0"/>
              <a:t>into</a:t>
            </a:r>
            <a:r>
              <a:rPr lang="it-IT" sz="2800" dirty="0" smtClean="0"/>
              <a:t> the social and cultural </a:t>
            </a:r>
            <a:r>
              <a:rPr lang="it-IT" sz="2800" dirty="0" err="1" smtClean="0"/>
              <a:t>revolutions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1960’s </a:t>
            </a:r>
          </a:p>
          <a:p>
            <a:pPr>
              <a:lnSpc>
                <a:spcPct val="90000"/>
              </a:lnSpc>
              <a:buNone/>
            </a:pPr>
            <a:endParaRPr lang="it-IT" sz="2800" dirty="0" smtClean="0"/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it-IT" sz="2800" dirty="0" err="1" smtClean="0"/>
              <a:t>their</a:t>
            </a:r>
            <a:r>
              <a:rPr lang="it-IT" sz="2800" dirty="0" smtClean="0"/>
              <a:t> </a:t>
            </a:r>
            <a:r>
              <a:rPr lang="it-IT" sz="2800" dirty="0" err="1" smtClean="0"/>
              <a:t>lifestyle</a:t>
            </a:r>
            <a:r>
              <a:rPr lang="it-IT" sz="2800" dirty="0" smtClean="0"/>
              <a:t> </a:t>
            </a:r>
            <a:r>
              <a:rPr lang="it-IT" sz="2800" dirty="0" err="1" smtClean="0"/>
              <a:t>changed</a:t>
            </a:r>
            <a:r>
              <a:rPr lang="it-IT" sz="2800" dirty="0" smtClean="0"/>
              <a:t> </a:t>
            </a:r>
            <a:r>
              <a:rPr lang="it-IT" sz="2800" dirty="0" err="1" smtClean="0"/>
              <a:t>many</a:t>
            </a:r>
            <a:r>
              <a:rPr lang="it-IT" sz="2800" dirty="0" smtClean="0"/>
              <a:t> people’s opinion </a:t>
            </a:r>
            <a:r>
              <a:rPr lang="it-IT" sz="2800" dirty="0" err="1" smtClean="0"/>
              <a:t>about</a:t>
            </a:r>
            <a:r>
              <a:rPr lang="it-IT" sz="2800" dirty="0" smtClean="0"/>
              <a:t> life, </a:t>
            </a:r>
            <a:r>
              <a:rPr lang="it-IT" sz="2800" dirty="0" err="1" smtClean="0"/>
              <a:t>marriage</a:t>
            </a:r>
            <a:r>
              <a:rPr lang="it-IT" sz="2800" dirty="0" smtClean="0"/>
              <a:t> and </a:t>
            </a:r>
            <a:r>
              <a:rPr lang="it-IT" sz="2800" dirty="0" err="1" smtClean="0"/>
              <a:t>sexual</a:t>
            </a:r>
            <a:r>
              <a:rPr lang="it-IT" sz="2800" dirty="0" smtClean="0"/>
              <a:t> </a:t>
            </a:r>
            <a:r>
              <a:rPr lang="it-IT" sz="2800" dirty="0" err="1" smtClean="0"/>
              <a:t>relationship</a:t>
            </a:r>
            <a:endParaRPr lang="it-IT" sz="2800" dirty="0" smtClean="0"/>
          </a:p>
          <a:p>
            <a:pPr>
              <a:lnSpc>
                <a:spcPct val="90000"/>
              </a:lnSpc>
              <a:buNone/>
            </a:pPr>
            <a:endParaRPr lang="it-IT" sz="2800" dirty="0" smtClean="0"/>
          </a:p>
          <a:p>
            <a:pPr>
              <a:buFont typeface="Wingdings" pitchFamily="2" charset="2"/>
              <a:buChar char="Ø"/>
            </a:pPr>
            <a:endParaRPr lang="it-IT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Lucy in the Sky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 smtClean="0"/>
              <a:t>Diamonds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728914" y="1071546"/>
            <a:ext cx="3686172" cy="50387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Picture yourself in a boat on a river </a:t>
            </a:r>
            <a:br>
              <a:rPr lang="en-US" sz="1200" dirty="0" smtClean="0"/>
            </a:br>
            <a:r>
              <a:rPr lang="en-US" sz="1200" dirty="0" smtClean="0"/>
              <a:t>With tangerine trees and marmalade skies. </a:t>
            </a:r>
            <a:br>
              <a:rPr lang="en-US" sz="1200" dirty="0" smtClean="0"/>
            </a:br>
            <a:r>
              <a:rPr lang="en-US" sz="1200" dirty="0" smtClean="0"/>
              <a:t>Somebody calls you, you answer quite slowly, </a:t>
            </a:r>
            <a:br>
              <a:rPr lang="en-US" sz="1200" dirty="0" smtClean="0"/>
            </a:br>
            <a:r>
              <a:rPr lang="en-US" sz="1200" dirty="0" smtClean="0"/>
              <a:t>A girl with </a:t>
            </a:r>
            <a:r>
              <a:rPr lang="en-US" sz="1200" dirty="0" err="1" smtClean="0"/>
              <a:t>caleidoscope</a:t>
            </a:r>
            <a:r>
              <a:rPr lang="en-US" sz="1200" dirty="0" smtClean="0"/>
              <a:t> eyes. 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Cellophane flowers of yellow and green </a:t>
            </a:r>
            <a:br>
              <a:rPr lang="en-US" sz="1200" dirty="0" smtClean="0"/>
            </a:br>
            <a:r>
              <a:rPr lang="en-US" sz="1200" dirty="0" smtClean="0"/>
              <a:t>Towering over your head. </a:t>
            </a:r>
            <a:br>
              <a:rPr lang="en-US" sz="1200" dirty="0" smtClean="0"/>
            </a:br>
            <a:r>
              <a:rPr lang="en-US" sz="1200" dirty="0" smtClean="0"/>
              <a:t>Look for the girl with the sun in her eyes </a:t>
            </a:r>
            <a:br>
              <a:rPr lang="en-US" sz="1200" dirty="0" smtClean="0"/>
            </a:br>
            <a:r>
              <a:rPr lang="en-US" sz="1200" dirty="0" smtClean="0"/>
              <a:t>And she's gone. 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Lucy in the sky with diamonds </a:t>
            </a:r>
            <a:br>
              <a:rPr lang="en-US" sz="1200" dirty="0" smtClean="0"/>
            </a:br>
            <a:r>
              <a:rPr lang="en-US" sz="1200" dirty="0" smtClean="0"/>
              <a:t>Lucy in the sky with diamonds </a:t>
            </a:r>
            <a:br>
              <a:rPr lang="en-US" sz="1200" dirty="0" smtClean="0"/>
            </a:br>
            <a:r>
              <a:rPr lang="en-US" sz="1200" dirty="0" smtClean="0"/>
              <a:t>Lucy in the sky with diamonds, ah, ah 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Follow her down to a bridge by the fountain </a:t>
            </a:r>
            <a:br>
              <a:rPr lang="en-US" sz="1200" dirty="0" smtClean="0"/>
            </a:br>
            <a:r>
              <a:rPr lang="en-US" sz="1200" dirty="0" smtClean="0"/>
              <a:t>where rocking horse people eat marshmallow pies. </a:t>
            </a:r>
            <a:br>
              <a:rPr lang="en-US" sz="1200" dirty="0" smtClean="0"/>
            </a:br>
            <a:r>
              <a:rPr lang="en-US" sz="1200" dirty="0" smtClean="0"/>
              <a:t>Everyone smiles as you drift past the flowers </a:t>
            </a:r>
            <a:br>
              <a:rPr lang="en-US" sz="1200" dirty="0" smtClean="0"/>
            </a:br>
            <a:r>
              <a:rPr lang="en-US" sz="1200" dirty="0" smtClean="0"/>
              <a:t>That grow so incredibly high. 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Newspaper taxis appear on the shore </a:t>
            </a:r>
            <a:br>
              <a:rPr lang="en-US" sz="1200" dirty="0" smtClean="0"/>
            </a:br>
            <a:r>
              <a:rPr lang="en-US" sz="1200" dirty="0" smtClean="0"/>
              <a:t>Waiting to take you away </a:t>
            </a:r>
            <a:br>
              <a:rPr lang="en-US" sz="1200" dirty="0" smtClean="0"/>
            </a:br>
            <a:r>
              <a:rPr lang="en-US" sz="1200" dirty="0" smtClean="0"/>
              <a:t>Climb in the back with your head in the clouds </a:t>
            </a:r>
            <a:br>
              <a:rPr lang="en-US" sz="1200" dirty="0" smtClean="0"/>
            </a:br>
            <a:r>
              <a:rPr lang="en-US" sz="1200" dirty="0" smtClean="0"/>
              <a:t>And you're gone. 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Picture yourself on a train in a station </a:t>
            </a:r>
            <a:br>
              <a:rPr lang="en-US" sz="1200" dirty="0" smtClean="0"/>
            </a:br>
            <a:r>
              <a:rPr lang="en-US" sz="1200" dirty="0" smtClean="0"/>
              <a:t>With </a:t>
            </a:r>
            <a:r>
              <a:rPr lang="en-US" sz="1200" dirty="0" err="1" smtClean="0"/>
              <a:t>plasticine</a:t>
            </a:r>
            <a:r>
              <a:rPr lang="en-US" sz="1200" dirty="0" smtClean="0"/>
              <a:t> porters with looking glass ties, </a:t>
            </a:r>
            <a:br>
              <a:rPr lang="en-US" sz="1200" dirty="0" smtClean="0"/>
            </a:br>
            <a:r>
              <a:rPr lang="en-US" sz="1200" dirty="0" smtClean="0"/>
              <a:t>Suddenly someone is there at the turnstile, </a:t>
            </a:r>
            <a:br>
              <a:rPr lang="en-US" sz="1200" dirty="0" smtClean="0"/>
            </a:br>
            <a:r>
              <a:rPr lang="en-US" sz="1200" dirty="0" smtClean="0"/>
              <a:t>The girl with </a:t>
            </a:r>
            <a:r>
              <a:rPr lang="en-US" sz="1200" dirty="0" err="1" smtClean="0"/>
              <a:t>caleidoscope</a:t>
            </a:r>
            <a:r>
              <a:rPr lang="en-US" sz="1200" dirty="0" smtClean="0"/>
              <a:t> eyes. </a:t>
            </a:r>
            <a:br>
              <a:rPr lang="en-US" sz="1200" dirty="0" smtClean="0"/>
            </a:br>
            <a:endParaRPr lang="it-IT" sz="12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0" y="5688449"/>
            <a:ext cx="264317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50"/>
              </a:buClr>
              <a:buFont typeface="Wingdings" pitchFamily="2" charset="2"/>
              <a:buChar char="Ø"/>
            </a:pPr>
            <a:r>
              <a:rPr lang="en-US" sz="1400" dirty="0" smtClean="0"/>
              <a:t>  written by John Lennon and Paul McCartney, it was recorded for the 1967 album ”</a:t>
            </a:r>
            <a:r>
              <a:rPr lang="en-US" sz="1400" i="1" dirty="0" smtClean="0"/>
              <a:t>Sgt. Pepper's Lonely Hearts Club Band”</a:t>
            </a:r>
            <a:r>
              <a:rPr lang="en-US" sz="1400" dirty="0" smtClean="0"/>
              <a:t>.</a:t>
            </a:r>
            <a:endParaRPr lang="it-IT" sz="1400" dirty="0" smtClean="0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357430"/>
            <a:ext cx="2373435" cy="182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14422"/>
            <a:ext cx="2547942" cy="25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285860"/>
            <a:ext cx="2524126" cy="316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it-IT" smtClean="0">
                <a:latin typeface="BankGothic Lt BT" pitchFamily="34" charset="0"/>
              </a:rPr>
              <a:t>Il Sessantotto</a:t>
            </a:r>
            <a:endParaRPr lang="it-IT">
              <a:latin typeface="BankGothic Lt BT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14488"/>
            <a:ext cx="2571768" cy="343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757487"/>
            <a:ext cx="2714630" cy="188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674108"/>
            <a:ext cx="3786214" cy="184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684136"/>
            <a:ext cx="3405188" cy="291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Pagina iniziale 9">
            <a:hlinkClick r:id="rId7" action="ppaction://hlinksldjump" highlightClick="1"/>
          </p:cNvPr>
          <p:cNvSpPr/>
          <p:nvPr/>
        </p:nvSpPr>
        <p:spPr>
          <a:xfrm>
            <a:off x="285720" y="6143644"/>
            <a:ext cx="428628" cy="42862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it-IT" dirty="0" smtClean="0"/>
              <a:t>La scuola di Francoforte</a:t>
            </a:r>
          </a:p>
          <a:p>
            <a:pPr algn="ctr">
              <a:buFont typeface="Wingdings" pitchFamily="2" charset="2"/>
              <a:buChar char="Ø"/>
            </a:pPr>
            <a:endParaRPr lang="it-IT" dirty="0" smtClean="0"/>
          </a:p>
          <a:p>
            <a:pPr algn="ctr">
              <a:buFont typeface="Wingdings" pitchFamily="2" charset="2"/>
              <a:buChar char="Ø"/>
            </a:pPr>
            <a:r>
              <a:rPr lang="it-IT" dirty="0" smtClean="0"/>
              <a:t>Herbert </a:t>
            </a:r>
            <a:r>
              <a:rPr lang="it-IT" dirty="0" err="1" smtClean="0"/>
              <a:t>Marcuse</a:t>
            </a:r>
            <a:endParaRPr lang="it-IT" dirty="0" smtClean="0"/>
          </a:p>
          <a:p>
            <a:pPr algn="ctr">
              <a:buFont typeface="Wingdings" pitchFamily="2" charset="2"/>
              <a:buChar char="Ø"/>
            </a:pPr>
            <a:endParaRPr lang="it-IT" dirty="0" smtClean="0"/>
          </a:p>
          <a:p>
            <a:pPr algn="ctr">
              <a:buFont typeface="Wingdings" pitchFamily="2" charset="2"/>
              <a:buChar char="Ø"/>
            </a:pPr>
            <a:r>
              <a:rPr lang="it-IT" dirty="0" smtClean="0"/>
              <a:t>21 marzo: primavera di Praga</a:t>
            </a:r>
          </a:p>
          <a:p>
            <a:pPr algn="ctr">
              <a:buFont typeface="Wingdings" pitchFamily="2" charset="2"/>
              <a:buChar char="Ø"/>
            </a:pPr>
            <a:endParaRPr lang="it-IT" dirty="0" smtClean="0"/>
          </a:p>
          <a:p>
            <a:pPr algn="ctr">
              <a:buFont typeface="Wingdings" pitchFamily="2" charset="2"/>
              <a:buChar char="Ø"/>
            </a:pPr>
            <a:r>
              <a:rPr lang="it-IT" dirty="0" smtClean="0"/>
              <a:t>Il maggio francese</a:t>
            </a:r>
          </a:p>
          <a:p>
            <a:pPr algn="ctr">
              <a:buFont typeface="Wingdings" pitchFamily="2" charset="2"/>
              <a:buChar char="Ø"/>
            </a:pPr>
            <a:endParaRPr lang="it-IT" dirty="0" smtClean="0"/>
          </a:p>
          <a:p>
            <a:pPr algn="ctr">
              <a:buFont typeface="Wingdings" pitchFamily="2" charset="2"/>
              <a:buChar char="Ø"/>
            </a:pPr>
            <a:r>
              <a:rPr lang="it-IT" dirty="0" smtClean="0"/>
              <a:t> I moti in Italia</a:t>
            </a:r>
            <a:endParaRPr lang="it-IT" dirty="0"/>
          </a:p>
        </p:txBody>
      </p:sp>
      <p:pic>
        <p:nvPicPr>
          <p:cNvPr id="2050" name="Picture 2" descr="Roma, 24 Febbraio 1968, prime manifestazioni studentesche di fronte alla facoltà di lettere">
            <a:hlinkClick r:id="rId2" tooltip="Roma, 24 Febbraio 1968, prime manifestazioni studentesche di fronte alla facoltà di letter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57174"/>
            <a:ext cx="2166722" cy="2886074"/>
          </a:xfrm>
          <a:prstGeom prst="rect">
            <a:avLst/>
          </a:prstGeom>
          <a:noFill/>
        </p:spPr>
      </p:pic>
      <p:pic>
        <p:nvPicPr>
          <p:cNvPr id="2052" name="Picture 4" descr="Lavagna in una scuola occupata 1968">
            <a:hlinkClick r:id="rId4" tooltip="Lavagna in una scuola occupata 1968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4786322"/>
            <a:ext cx="2381250" cy="1514475"/>
          </a:xfrm>
          <a:prstGeom prst="rect">
            <a:avLst/>
          </a:prstGeom>
          <a:noFill/>
        </p:spPr>
      </p:pic>
      <p:pic>
        <p:nvPicPr>
          <p:cNvPr id="2054" name="Picture 6" descr="Foto Gianni Berengo Gardi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714884"/>
            <a:ext cx="3167058" cy="2034836"/>
          </a:xfrm>
          <a:prstGeom prst="rect">
            <a:avLst/>
          </a:prstGeom>
          <a:noFill/>
        </p:spPr>
      </p:pic>
      <p:pic>
        <p:nvPicPr>
          <p:cNvPr id="2056" name="Picture 8" descr="Foto Francesco Radin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-1"/>
            <a:ext cx="2597292" cy="1706485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it-IT" sz="8000" dirty="0" smtClean="0">
                <a:latin typeface="Baskerville Old Face" pitchFamily="18" charset="0"/>
              </a:rPr>
              <a:t>Bibliografia</a:t>
            </a:r>
            <a:endParaRPr lang="it-IT" sz="8000" dirty="0">
              <a:latin typeface="Baskerville Old Face" pitchFamily="18" charset="0"/>
            </a:endParaRPr>
          </a:p>
        </p:txBody>
      </p:sp>
      <p:sp>
        <p:nvSpPr>
          <p:cNvPr id="4" name="Indietro o precedente 3">
            <a:hlinkClick r:id="" action="ppaction://hlinkshowjump?jump=firstslide" highlightClick="1"/>
          </p:cNvPr>
          <p:cNvSpPr/>
          <p:nvPr/>
        </p:nvSpPr>
        <p:spPr>
          <a:xfrm>
            <a:off x="285720" y="6143644"/>
            <a:ext cx="500066" cy="5000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285720" y="1071546"/>
            <a:ext cx="85725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DALLA RETE: </a:t>
            </a:r>
            <a:endParaRPr lang="it-IT" dirty="0" smtClean="0">
              <a:hlinkClick r:id="rId2"/>
            </a:endParaRPr>
          </a:p>
          <a:p>
            <a:endParaRPr lang="it-IT" u="sng" dirty="0" smtClean="0">
              <a:hlinkClick r:id="rId2"/>
            </a:endParaRPr>
          </a:p>
          <a:p>
            <a:pPr>
              <a:buBlip>
                <a:blip r:embed="rId3"/>
              </a:buBlip>
            </a:pPr>
            <a:r>
              <a:rPr lang="it-IT" u="sng" dirty="0" smtClean="0">
                <a:hlinkClick r:id="rId2"/>
              </a:rPr>
              <a:t>http://www.wikipedia.it/</a:t>
            </a:r>
            <a:endParaRPr lang="it-IT" dirty="0" smtClean="0"/>
          </a:p>
          <a:p>
            <a:pPr>
              <a:buBlip>
                <a:blip r:embed="rId3"/>
              </a:buBlip>
            </a:pPr>
            <a:r>
              <a:rPr lang="it-IT" u="sng" dirty="0" smtClean="0">
                <a:hlinkClick r:id="rId4"/>
              </a:rPr>
              <a:t>http://www.bibliolab.it/</a:t>
            </a:r>
            <a:endParaRPr lang="it-IT" dirty="0" smtClean="0"/>
          </a:p>
          <a:p>
            <a:pPr>
              <a:buBlip>
                <a:blip r:embed="rId3"/>
              </a:buBlip>
            </a:pPr>
            <a:r>
              <a:rPr lang="it-IT" u="sng" dirty="0" smtClean="0">
                <a:hlinkClick r:id="rId5"/>
              </a:rPr>
              <a:t>http://www.italiadonna.it/</a:t>
            </a:r>
            <a:endParaRPr lang="it-IT" dirty="0" smtClean="0"/>
          </a:p>
          <a:p>
            <a:pPr>
              <a:buBlip>
                <a:blip r:embed="rId3"/>
              </a:buBlip>
            </a:pPr>
            <a:r>
              <a:rPr lang="it-IT" u="sng" dirty="0" smtClean="0">
                <a:hlinkClick r:id="rId6"/>
              </a:rPr>
              <a:t>http://web.dsc.unibo.it/</a:t>
            </a:r>
            <a:endParaRPr lang="it-IT" dirty="0" smtClean="0"/>
          </a:p>
          <a:p>
            <a:pPr>
              <a:buBlip>
                <a:blip r:embed="rId3"/>
              </a:buBlip>
            </a:pPr>
            <a:r>
              <a:rPr lang="it-IT" u="sng" dirty="0" smtClean="0">
                <a:hlinkClick r:id="rId7"/>
              </a:rPr>
              <a:t>http://www.leggendemetropolitane.net/</a:t>
            </a:r>
            <a:endParaRPr lang="it-IT" dirty="0" smtClean="0"/>
          </a:p>
          <a:p>
            <a:pPr>
              <a:buBlip>
                <a:blip r:embed="rId3"/>
              </a:buBlip>
            </a:pPr>
            <a:r>
              <a:rPr lang="it-IT" u="sng" dirty="0" smtClean="0">
                <a:hlinkClick r:id="rId8"/>
              </a:rPr>
              <a:t>http://www.romildadurso.it/</a:t>
            </a:r>
            <a:endParaRPr lang="it-IT" dirty="0" smtClean="0"/>
          </a:p>
          <a:p>
            <a:pPr>
              <a:buBlip>
                <a:blip r:embed="rId3"/>
              </a:buBlip>
            </a:pPr>
            <a:r>
              <a:rPr lang="it-IT" dirty="0" smtClean="0">
                <a:hlinkClick r:id="rId9"/>
              </a:rPr>
              <a:t>http://www.homolaicus.com/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LIBRI </a:t>
            </a:r>
            <a:r>
              <a:rPr lang="it-IT" dirty="0" err="1" smtClean="0"/>
              <a:t>DI</a:t>
            </a:r>
            <a:r>
              <a:rPr lang="it-IT" dirty="0" smtClean="0"/>
              <a:t> TESTO:</a:t>
            </a:r>
          </a:p>
          <a:p>
            <a:endParaRPr lang="it-IT" dirty="0" smtClean="0"/>
          </a:p>
          <a:p>
            <a:r>
              <a:rPr lang="it-IT" dirty="0" smtClean="0"/>
              <a:t>-</a:t>
            </a:r>
          </a:p>
          <a:p>
            <a:r>
              <a:rPr lang="it-IT" dirty="0" smtClean="0"/>
              <a:t>Dal testo alla storia, dalla storia al testo; (generi 3/2)</a:t>
            </a:r>
          </a:p>
          <a:p>
            <a:endParaRPr lang="it-IT" dirty="0" smtClean="0"/>
          </a:p>
          <a:p>
            <a:r>
              <a:rPr lang="it-IT" dirty="0" smtClean="0"/>
              <a:t>DOCUMENTI  AUDIO-VIDEO:</a:t>
            </a:r>
          </a:p>
          <a:p>
            <a:endParaRPr lang="it-IT" dirty="0" smtClean="0"/>
          </a:p>
          <a:p>
            <a:r>
              <a:rPr lang="it-IT" dirty="0" smtClean="0"/>
              <a:t>100 anni della nostra vita, Panorama</a:t>
            </a:r>
          </a:p>
          <a:p>
            <a:endParaRPr lang="it-IT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86314" y="3643314"/>
            <a:ext cx="833435" cy="72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929190" y="5072074"/>
            <a:ext cx="5905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pPr algn="ctr"/>
            <a:r>
              <a:rPr lang="it-IT" smtClean="0">
                <a:latin typeface="BankGothic Lt BT" pitchFamily="34" charset="0"/>
              </a:rPr>
              <a:t>Il Boom economico</a:t>
            </a:r>
            <a:endParaRPr lang="it-IT">
              <a:latin typeface="BankGothic Lt BT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460183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643050"/>
            <a:ext cx="3389378" cy="220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Pagina iniziale 7">
            <a:hlinkClick r:id="rId4" action="ppaction://hlinksldjump" highlightClick="1"/>
          </p:cNvPr>
          <p:cNvSpPr/>
          <p:nvPr/>
        </p:nvSpPr>
        <p:spPr>
          <a:xfrm>
            <a:off x="285720" y="6143644"/>
            <a:ext cx="428628" cy="42862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600575"/>
            <a:ext cx="29908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429000"/>
            <a:ext cx="2810541" cy="302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magine 18" descr="F:\Tesina\boom economico\LA CONTESTAZIONE GIOVANILE DEL 1968_file\boom_e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8662" y="4929198"/>
            <a:ext cx="25431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I fattori che determinarono la svolta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4895864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fine del protezionismo</a:t>
            </a:r>
          </a:p>
          <a:p>
            <a:pPr algn="ctr">
              <a:buNone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notevole interventismo nell’economia</a:t>
            </a:r>
          </a:p>
          <a:p>
            <a:pPr marL="3856038" lvl="1" indent="-3462338" algn="ctr">
              <a:buNone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il basso costo della manodopera</a:t>
            </a:r>
          </a:p>
          <a:p>
            <a:pPr algn="ctr">
              <a:buFont typeface="Wingdings" pitchFamily="2" charset="2"/>
              <a:buChar char="Ø"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piano Marshall </a:t>
            </a:r>
          </a:p>
          <a:p>
            <a:pPr algn="ctr">
              <a:buFont typeface="Wingdings" pitchFamily="2" charset="2"/>
              <a:buChar char="Ø"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capacità di adattare  la produzione alla domanda futura</a:t>
            </a:r>
          </a:p>
          <a:p>
            <a:pPr algn="ctr">
              <a:buFont typeface="Wingdings" pitchFamily="2" charset="2"/>
              <a:buChar char="Ø"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endParaRPr lang="it-IT" sz="28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/>
          <a:lstStyle/>
          <a:p>
            <a:r>
              <a:rPr lang="it-IT" dirty="0" smtClean="0"/>
              <a:t>Il nuovo clima di benessere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8600" y="1428736"/>
            <a:ext cx="8686800" cy="521497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it-IT" dirty="0" smtClean="0"/>
              <a:t>aumento del tenore di vita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le automobili cominciavano a diffondersi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i giovani hanno molta più libertà e passatempi a disposizione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 nuclei familiari meno numerosi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declino della religiosità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endParaRPr lang="it-IT" dirty="0"/>
          </a:p>
        </p:txBody>
      </p:sp>
      <p:sp>
        <p:nvSpPr>
          <p:cNvPr id="4" name="Freccia a sinistra 3">
            <a:hlinkClick r:id="rId2" action="ppaction://hlinksldjump"/>
          </p:cNvPr>
          <p:cNvSpPr/>
          <p:nvPr/>
        </p:nvSpPr>
        <p:spPr>
          <a:xfrm>
            <a:off x="285720" y="6357958"/>
            <a:ext cx="714380" cy="285752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071942"/>
            <a:ext cx="3581659" cy="237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500" y="1285860"/>
            <a:ext cx="24765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5400" smtClean="0">
                <a:latin typeface="BankGothic Md BT" pitchFamily="34" charset="0"/>
              </a:rPr>
              <a:t>Lo Sbarco </a:t>
            </a:r>
            <a:br>
              <a:rPr lang="it-IT" sz="5400" smtClean="0">
                <a:latin typeface="BankGothic Md BT" pitchFamily="34" charset="0"/>
              </a:rPr>
            </a:br>
            <a:r>
              <a:rPr lang="it-IT" sz="5400" smtClean="0">
                <a:latin typeface="BankGothic Md BT" pitchFamily="34" charset="0"/>
              </a:rPr>
              <a:t>sulla Luna	</a:t>
            </a:r>
            <a:endParaRPr lang="it-IT" sz="5400">
              <a:latin typeface="BankGothic Md BT" pitchFamily="34" charset="0"/>
            </a:endParaRPr>
          </a:p>
        </p:txBody>
      </p:sp>
      <p:pic>
        <p:nvPicPr>
          <p:cNvPr id="4" name="Segnaposto contenuto 3" descr="lun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071678"/>
            <a:ext cx="3724284" cy="2965461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857628"/>
            <a:ext cx="3512355" cy="280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777353"/>
            <a:ext cx="2286016" cy="3303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Pagina iniziale 7">
            <a:hlinkClick r:id="rId5" action="ppaction://hlinksldjump" highlightClick="1"/>
          </p:cNvPr>
          <p:cNvSpPr/>
          <p:nvPr/>
        </p:nvSpPr>
        <p:spPr>
          <a:xfrm>
            <a:off x="285720" y="6143644"/>
            <a:ext cx="428628" cy="428628"/>
          </a:xfrm>
          <a:prstGeom prst="actionButtonHo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797510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/>
              <a:t>Sviluppo inedito delle tecnologie in tutti gli ambiti:</a:t>
            </a:r>
          </a:p>
          <a:p>
            <a:pPr algn="ctr"/>
            <a:endParaRPr lang="it-IT" sz="2800" dirty="0" smtClean="0"/>
          </a:p>
          <a:p>
            <a:pPr algn="ctr"/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frigoriferi e lavatrici</a:t>
            </a:r>
          </a:p>
          <a:p>
            <a:pPr algn="ctr">
              <a:buFont typeface="Wingdings" pitchFamily="2" charset="2"/>
              <a:buChar char="Ø"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 televisioni e radio a transistor</a:t>
            </a:r>
          </a:p>
          <a:p>
            <a:pPr algn="ctr">
              <a:buFont typeface="Wingdings" pitchFamily="2" charset="2"/>
              <a:buChar char="Ø"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 primi trapianti di cuore</a:t>
            </a:r>
          </a:p>
          <a:p>
            <a:pPr algn="ctr">
              <a:buFont typeface="Wingdings" pitchFamily="2" charset="2"/>
              <a:buChar char="Ø"/>
            </a:pPr>
            <a:endParaRPr lang="it-IT" sz="2800" dirty="0" smtClean="0"/>
          </a:p>
          <a:p>
            <a:pPr algn="ctr">
              <a:buFont typeface="Wingdings" pitchFamily="2" charset="2"/>
              <a:buChar char="Ø"/>
            </a:pPr>
            <a:r>
              <a:rPr lang="it-IT" sz="2800" dirty="0" smtClean="0"/>
              <a:t> rete internet</a:t>
            </a:r>
          </a:p>
          <a:p>
            <a:pPr algn="ctr"/>
            <a:endParaRPr lang="it-IT" sz="2800" dirty="0" smtClean="0"/>
          </a:p>
          <a:p>
            <a:pPr algn="ctr"/>
            <a:endParaRPr lang="it-IT" sz="2800" dirty="0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381120"/>
            <a:ext cx="1714512" cy="159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14818"/>
            <a:ext cx="2166936" cy="216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572008"/>
            <a:ext cx="2391247" cy="180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/>
          <a:lstStyle/>
          <a:p>
            <a:r>
              <a:rPr lang="it-IT" dirty="0" smtClean="0"/>
              <a:t>IL PROGRAMMA APOLLO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107157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2800" dirty="0" smtClean="0"/>
              <a:t> avviato nel 1961, il programma incluse 11 voli</a:t>
            </a:r>
            <a:endParaRPr lang="it-IT" sz="2800" dirty="0"/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457200" y="2428868"/>
            <a:ext cx="8229600" cy="10001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</a:pPr>
            <a:r>
              <a:rPr lang="it-IT" sz="2800" dirty="0" smtClean="0"/>
              <a:t> missione </a:t>
            </a:r>
            <a:r>
              <a:rPr lang="it-IT" sz="2800" b="1" dirty="0" smtClean="0"/>
              <a:t>Apollo 11</a:t>
            </a:r>
            <a:r>
              <a:rPr lang="it-IT" sz="2800" dirty="0" smtClean="0"/>
              <a:t> </a:t>
            </a:r>
            <a:endParaRPr kumimoji="0" lang="it-IT" sz="26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egnaposto contenuto 2"/>
          <p:cNvSpPr txBox="1">
            <a:spLocks/>
          </p:cNvSpPr>
          <p:nvPr/>
        </p:nvSpPr>
        <p:spPr>
          <a:xfrm>
            <a:off x="457200" y="3429000"/>
            <a:ext cx="8229600" cy="271464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</a:pPr>
            <a:r>
              <a:rPr kumimoji="0" lang="it-IT" sz="26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</a:t>
            </a:r>
            <a:r>
              <a:rPr kumimoji="0" lang="it-IT" sz="26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luglio 1969:</a:t>
            </a:r>
            <a:r>
              <a:rPr lang="it-IT" sz="2800" dirty="0" smtClean="0"/>
              <a:t>  Armstrong compì la 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sz="2800" dirty="0" smtClean="0"/>
              <a:t>discesa sulla superficie e fece il suo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sz="2800" dirty="0" smtClean="0"/>
              <a:t> ”</a:t>
            </a:r>
            <a:r>
              <a:rPr lang="it-IT" sz="2800" i="1" dirty="0" smtClean="0"/>
              <a:t>grande passo per l'umanità”</a:t>
            </a:r>
            <a:endParaRPr kumimoji="0" lang="it-IT" sz="26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 descr="Orma umana sul suolo lunare">
            <a:hlinkClick r:id="rId2" tooltip="&quot;Orma umana sul suolo lunare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643446"/>
            <a:ext cx="2095498" cy="182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AutoShape 53"/>
          <p:cNvCxnSpPr>
            <a:cxnSpLocks noChangeShapeType="1"/>
          </p:cNvCxnSpPr>
          <p:nvPr/>
        </p:nvCxnSpPr>
        <p:spPr bwMode="auto">
          <a:xfrm rot="5400000">
            <a:off x="1984689" y="3126803"/>
            <a:ext cx="603492" cy="90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/>
          <a:lstStyle/>
          <a:p>
            <a:r>
              <a:rPr lang="it-IT" dirty="0" smtClean="0"/>
              <a:t>Gli esiti della missione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22 kg di materiale lunare e numerosi filmati della missione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lasciati sul suolo molti  strumenti scientifici</a:t>
            </a:r>
          </a:p>
          <a:p>
            <a:pPr>
              <a:buFont typeface="Wingdings" pitchFamily="2" charset="2"/>
              <a:buChar char="Ø"/>
            </a:pPr>
            <a:endParaRPr lang="it-IT" dirty="0" smtClean="0"/>
          </a:p>
          <a:p>
            <a:pPr>
              <a:buFont typeface="Wingdings" pitchFamily="2" charset="2"/>
              <a:buChar char="Ø"/>
            </a:pPr>
            <a:r>
              <a:rPr lang="it-IT" dirty="0" smtClean="0"/>
              <a:t>osservazione e studio </a:t>
            </a:r>
            <a:r>
              <a:rPr lang="it-IT" dirty="0" err="1" smtClean="0"/>
              <a:t>dellla</a:t>
            </a:r>
            <a:r>
              <a:rPr lang="it-IT" dirty="0" smtClean="0"/>
              <a:t> “faccia nascosta” della 				Luna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285992"/>
            <a:ext cx="1145576" cy="127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000636"/>
            <a:ext cx="2590784" cy="172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142852"/>
            <a:ext cx="17145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786322"/>
            <a:ext cx="1771653" cy="194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Personalizzato 2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922122"/>
      </a:hlink>
      <a:folHlink>
        <a:srgbClr val="00206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</TotalTime>
  <Words>703</Words>
  <Application>Microsoft Office PowerPoint</Application>
  <PresentationFormat>Presentazione su schermo (4:3)</PresentationFormat>
  <Paragraphs>172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Equinozio</vt:lpstr>
      <vt:lpstr>1960-1970 </vt:lpstr>
      <vt:lpstr>Diapositiva 2</vt:lpstr>
      <vt:lpstr>Il Boom economico</vt:lpstr>
      <vt:lpstr>I fattori che determinarono la svolta</vt:lpstr>
      <vt:lpstr>Il nuovo clima di benessere</vt:lpstr>
      <vt:lpstr>Lo Sbarco  sulla Luna </vt:lpstr>
      <vt:lpstr>Diapositiva 7</vt:lpstr>
      <vt:lpstr>IL PROGRAMMA APOLLO</vt:lpstr>
      <vt:lpstr>Gli esiti della missione</vt:lpstr>
      <vt:lpstr>Curiosità..</vt:lpstr>
      <vt:lpstr>Il Gruppo 63</vt:lpstr>
      <vt:lpstr>Diapositiva 12</vt:lpstr>
      <vt:lpstr>GLI OBIETTIVI DEL GRUPPO 63</vt:lpstr>
      <vt:lpstr>EDOARDO SANGUINETI</vt:lpstr>
      <vt:lpstr>Arte, Moda e Design</vt:lpstr>
      <vt:lpstr>Diapositiva 16</vt:lpstr>
      <vt:lpstr>La moda</vt:lpstr>
      <vt:lpstr>Il design</vt:lpstr>
      <vt:lpstr>The Beatles</vt:lpstr>
      <vt:lpstr>Diapositiva 20</vt:lpstr>
      <vt:lpstr>Lucy in the Sky with Diamonds</vt:lpstr>
      <vt:lpstr>Il Sessantotto</vt:lpstr>
      <vt:lpstr>Diapositiva 23</vt:lpstr>
      <vt:lpstr>Bibliografia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veronica sorace</dc:creator>
  <cp:lastModifiedBy>veronica sorace</cp:lastModifiedBy>
  <cp:revision>87</cp:revision>
  <dcterms:created xsi:type="dcterms:W3CDTF">2008-06-02T17:29:14Z</dcterms:created>
  <dcterms:modified xsi:type="dcterms:W3CDTF">2008-07-13T21:02:59Z</dcterms:modified>
</cp:coreProperties>
</file>